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9" r:id="rId2"/>
    <p:sldId id="256" r:id="rId3"/>
    <p:sldId id="268" r:id="rId4"/>
    <p:sldId id="266" r:id="rId5"/>
    <p:sldId id="260" r:id="rId6"/>
    <p:sldId id="258" r:id="rId7"/>
    <p:sldId id="257" r:id="rId8"/>
    <p:sldId id="259" r:id="rId9"/>
    <p:sldId id="261" r:id="rId10"/>
    <p:sldId id="265" r:id="rId11"/>
    <p:sldId id="263" r:id="rId12"/>
    <p:sldId id="264" r:id="rId13"/>
    <p:sldId id="262" r:id="rId14"/>
    <p:sldId id="271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0B7C85-1018-409D-9056-9F6DE94A17C8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92B264-36D3-4C3B-B3DA-E669A8F4D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080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96947-B441-485D-A53D-71E3576447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E78A93-5A76-41DE-99A3-BD3539D4E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5B9A6-E748-4BE4-B19E-3ED633AA3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9FE57-33DE-4074-BC2F-11C103A50BB8}" type="datetime1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BC376-F060-42A4-96F6-C780CB800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34038-80AB-4C9F-AA37-5F6BB8B03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D24D-D058-458B-9A71-C35AB6042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21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BB3E3-6839-4C99-8690-7933B0950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0FE0CF-3E33-4003-89FF-AB973BD42E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20AEB-E755-4254-9FCE-2E41CB22C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7B108-A093-4162-AF8B-B354845C7DC4}" type="datetime1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8B25A-C6FD-45E0-94D9-BFF14B2B2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0D8A0-024D-4DE9-AC50-5431C9F81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D24D-D058-458B-9A71-C35AB6042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306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EE54F2-0216-46AB-82EE-C6A180C949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E345D0-F832-4281-8E6D-D4B9A36378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C6C4BC-E36C-48D0-9894-E34435261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CD1B3-84FD-4681-BCB7-DF5C75820E3B}" type="datetime1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79897-6F90-4476-B17B-C2C70A37B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40E162-E3B1-4677-8D56-1030F360A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D24D-D058-458B-9A71-C35AB6042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306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5C30F-FAAA-4B9D-A661-D83150F67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872DE-0C8B-4A8F-AD27-88DAC51FB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9EAB1-DD5C-44BE-9F42-53952516D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09B0F-68E4-4CE0-B3CE-3F818BBBD954}" type="datetime1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F612B-35ED-48D1-86E1-38A0CA6DD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AE344-0166-4438-A61C-4589D3B8F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D24D-D058-458B-9A71-C35AB6042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948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251F5-E37C-42A4-93EC-11A697C6E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CD437D-3F30-4A6A-9877-4F8609E80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B58FD-24B9-43FA-8655-E93F7A771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486EF-A3E8-4538-8CDC-97A9B3E3F2E4}" type="datetime1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F14905-A438-478A-A860-438FBFF97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8A5C7-12B8-4975-91CF-154B9EEB3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D24D-D058-458B-9A71-C35AB6042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267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C2F95-9155-41CC-8F9F-0EB19D166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C56F7-CB75-4E50-AA9D-C98490D33B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F892A5-047E-4B5F-A68B-64E4C3FB60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28558B-EB80-4A47-8566-49063EE04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F8023-92C5-4727-A9A7-6CC6148F9EDD}" type="datetime1">
              <a:rPr lang="en-US" smtClean="0"/>
              <a:t>6/19/2020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6E0506-B0DF-4089-99BF-5EE71546F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7D538F-69C3-4E0B-8F32-F85F5C92B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D24D-D058-458B-9A71-C35AB6042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72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22CE5-BFCB-4BA0-92AE-1ABEE303B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9F46D5-7159-4789-B90B-A4E110F74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A8BFAF-C3FC-4C15-8FDD-A3338FFC1C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07339E-32D6-4934-97DA-D68C608E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FF27E4-A40E-481B-92B4-56035319D1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A4FB8-2138-40BC-9E27-BF3AE0C74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023F0-3348-441D-BF16-A456F4E5D78B}" type="datetime1">
              <a:rPr lang="en-US" smtClean="0"/>
              <a:t>6/19/2020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2F63E4-1E1A-45F7-A9BE-36CAF00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0D4498-76D8-46C1-B9A3-743D1C564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D24D-D058-458B-9A71-C35AB6042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84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14A13-895B-4DED-84FF-CE438CAC0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FDAF2C-5B04-4229-9195-BB888FE91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9873D-7147-44C6-862D-C62DB60980E8}" type="datetime1">
              <a:rPr lang="en-US" smtClean="0"/>
              <a:t>6/19/2020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B20B31-1EA1-42DB-A899-C25E421F0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4D14B3-6B8D-417D-9FAD-FA1DB0A0B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D24D-D058-458B-9A71-C35AB6042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031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B94828-00FF-475C-82C4-127AE8A51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3D92-424D-45FC-9406-FB6AE05EBA69}" type="datetime1">
              <a:rPr lang="en-US" smtClean="0"/>
              <a:t>6/19/2020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282AA9-C7FF-4E46-AB8B-5CCF4D94D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CE3CA1-46DF-410B-A5AA-9DC1322BB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D24D-D058-458B-9A71-C35AB6042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476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8AB7A-3EF6-42C7-BFE0-67C3E0F8F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4C7CB-B072-4272-B78C-178A074D2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2C1316-41CC-4645-836B-7833FCCCF4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A97CE8-7CDF-4776-AFFC-EF820F9A6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3ED0A-3871-4494-AFF3-397860A17326}" type="datetime1">
              <a:rPr lang="en-US" smtClean="0"/>
              <a:t>6/19/2020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D3E633-266D-4D8E-85C1-E969CC4F1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6E265C-1E95-4B57-BDB2-F3F4F8044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D24D-D058-458B-9A71-C35AB6042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7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ADB9B-E2CE-42AD-828F-F53077C56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988347-D8F9-4090-8596-4B6E631435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3F4CC1-43B5-45A7-81D9-5C69989F5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E01E3-2039-4F81-9E5A-525D48891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EC237-30FD-47D8-95D3-CD874FA47AB5}" type="datetime1">
              <a:rPr lang="en-US" smtClean="0"/>
              <a:t>6/19/2020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179D3A-3CF1-4E73-BB7D-015FB9E53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5E466E-8863-4545-8DFC-EDA84C7A0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D24D-D058-458B-9A71-C35AB6042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67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F79029-2BB2-496B-9349-62054135C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1113EB-C3ED-48AE-AD40-F974BB57F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638CA-CDF1-450E-9EEC-B607C6178D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C7AFB-4850-45B4-8CC0-0D4464A1E607}" type="datetime1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8182C-C1C0-466E-9D0F-35899069C8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87374-077C-4BFD-AA96-63AD937DCD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8D24D-D058-458B-9A71-C35AB6042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09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C12D91-EA1E-4F91-AE31-D17F8625A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675" y="317311"/>
            <a:ext cx="8950681" cy="622337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580CF29-AC12-47B3-90A1-A556370F7C8B}"/>
              </a:ext>
            </a:extLst>
          </p:cNvPr>
          <p:cNvSpPr/>
          <p:nvPr/>
        </p:nvSpPr>
        <p:spPr>
          <a:xfrm>
            <a:off x="6573795" y="5288692"/>
            <a:ext cx="3188043" cy="9391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28CA01-3368-4993-95D7-E24A4D4B7EA9}"/>
              </a:ext>
            </a:extLst>
          </p:cNvPr>
          <p:cNvSpPr txBox="1"/>
          <p:nvPr/>
        </p:nvSpPr>
        <p:spPr>
          <a:xfrm>
            <a:off x="1344674" y="317311"/>
            <a:ext cx="3755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ighlight>
                  <a:srgbClr val="FF00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MASSIVE OVER-DEVELOPMENT</a:t>
            </a:r>
            <a:endParaRPr lang="en-US" dirty="0">
              <a:highlight>
                <a:srgbClr val="FF0000"/>
              </a:highligh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ADBA69-3464-439B-BD11-8AC7C5046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D24D-D058-458B-9A71-C35AB60426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954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newspaper, text&#10;&#10;Description automatically generated">
            <a:extLst>
              <a:ext uri="{FF2B5EF4-FFF2-40B4-BE49-F238E27FC236}">
                <a16:creationId xmlns:a16="http://schemas.microsoft.com/office/drawing/2014/main" id="{42D8F516-A820-42F7-8757-4519E3ADA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33" y="388143"/>
            <a:ext cx="7507023" cy="60759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F78EED-4E33-4D32-9489-173970B56AB1}"/>
              </a:ext>
            </a:extLst>
          </p:cNvPr>
          <p:cNvSpPr txBox="1"/>
          <p:nvPr/>
        </p:nvSpPr>
        <p:spPr>
          <a:xfrm>
            <a:off x="7860257" y="1535607"/>
            <a:ext cx="39839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£95M GOVERNMENT GRANT FOR INFRASTRUCTURE, ACCOMPANIED BY HOUSING REQUIREMENT IN TOWN CENTRE, REDUCES NEED FOR OUT OF TOWN CENTRE DEVELOPMENT</a:t>
            </a:r>
            <a:endParaRPr lang="en-US" sz="2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4B8E12-BDEF-4576-AC7D-88EE594FC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D24D-D058-458B-9A71-C35AB60426D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93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A28099-746D-4B3D-B883-FD8B89DB2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31" y="406492"/>
            <a:ext cx="5661469" cy="58079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498B20-92BD-4653-88BB-3507B995988C}"/>
              </a:ext>
            </a:extLst>
          </p:cNvPr>
          <p:cNvSpPr txBox="1"/>
          <p:nvPr/>
        </p:nvSpPr>
        <p:spPr>
          <a:xfrm>
            <a:off x="6654799" y="1295863"/>
            <a:ext cx="480906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DEVELOPER ALREADY HAS OPTIONS ON HOUSES ALONG KINGFIELD, FACILITATED BY DEALINGS WITH APNE. PROPOSED SITE 6 – 6</a:t>
            </a:r>
            <a:r>
              <a:rPr lang="en-GB" sz="2800" b="1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TH</a:t>
            </a:r>
            <a:r>
              <a:rPr lang="en-GB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 TOWER TO HOUSE MEDICAL CENTRE POST PLANNING ‘APPROVAL’</a:t>
            </a:r>
            <a:endParaRPr lang="en-US" sz="2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9CD836-2053-44D3-84DD-AE56D3489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D24D-D058-458B-9A71-C35AB60426D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56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0DC291-9A7F-4919-9CF4-2686EDD523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99" r="-3" b="13210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3" name="Picture 2" descr="A large brick building with grass in front of a house&#10;&#10;Description automatically generated">
            <a:extLst>
              <a:ext uri="{FF2B5EF4-FFF2-40B4-BE49-F238E27FC236}">
                <a16:creationId xmlns:a16="http://schemas.microsoft.com/office/drawing/2014/main" id="{98D44991-8F69-403F-9B73-AD52B3203D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4" r="1" b="22143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5F839E-499E-4751-B422-AA39ED4EB4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5" b="4445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35D184-5D26-40DE-94B9-6616E1ADC0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097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E2F9E0-9694-4876-B437-747A4EF06D19}"/>
              </a:ext>
            </a:extLst>
          </p:cNvPr>
          <p:cNvSpPr txBox="1"/>
          <p:nvPr/>
        </p:nvSpPr>
        <p:spPr>
          <a:xfrm>
            <a:off x="276836" y="243281"/>
            <a:ext cx="66273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ighlight>
                  <a:srgbClr val="FF0000"/>
                </a:highlight>
              </a:rPr>
              <a:t>PREVAILING HOUSE SIZE AND CHARACTER OF LOCAL AREA</a:t>
            </a:r>
          </a:p>
          <a:p>
            <a:endParaRPr lang="en-GB" dirty="0">
              <a:highlight>
                <a:srgbClr val="FF0000"/>
              </a:highlight>
            </a:endParaRPr>
          </a:p>
          <a:p>
            <a:r>
              <a:rPr lang="en-GB" dirty="0">
                <a:highlight>
                  <a:srgbClr val="FF0000"/>
                </a:highlight>
              </a:rPr>
              <a:t>FAMILY HOUSES</a:t>
            </a:r>
          </a:p>
          <a:p>
            <a:endParaRPr lang="en-GB" dirty="0">
              <a:highlight>
                <a:srgbClr val="FF0000"/>
              </a:highlight>
            </a:endParaRPr>
          </a:p>
          <a:p>
            <a:r>
              <a:rPr lang="en-GB" dirty="0">
                <a:highlight>
                  <a:srgbClr val="FF0000"/>
                </a:highlight>
              </a:rPr>
              <a:t>PREVAILING IS 1-2 STOREY WITH GOOD AMENITY SPACE</a:t>
            </a:r>
          </a:p>
          <a:p>
            <a:endParaRPr lang="en-GB" dirty="0">
              <a:highlight>
                <a:srgbClr val="FF0000"/>
              </a:highlight>
            </a:endParaRPr>
          </a:p>
          <a:p>
            <a:r>
              <a:rPr lang="en-GB" dirty="0">
                <a:highlight>
                  <a:srgbClr val="FF0000"/>
                </a:highlight>
              </a:rPr>
              <a:t>WILLOW REACH OUTLIER WITH 1 X 5 STOREY BLOCK OF FLATS 80DPH</a:t>
            </a:r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CDC4F8-C052-462F-94EA-585D3355C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D24D-D058-458B-9A71-C35AB60426D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76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 driving down a street&#10;&#10;Description automatically generated">
            <a:extLst>
              <a:ext uri="{FF2B5EF4-FFF2-40B4-BE49-F238E27FC236}">
                <a16:creationId xmlns:a16="http://schemas.microsoft.com/office/drawing/2014/main" id="{27D0E38B-53E1-4F5D-9256-09E5AA268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98"/>
          <a:stretch/>
        </p:blipFill>
        <p:spPr>
          <a:xfrm>
            <a:off x="301138" y="282543"/>
            <a:ext cx="6455262" cy="39603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6D8992-BEF0-481F-AFD9-BA9007BDA241}"/>
              </a:ext>
            </a:extLst>
          </p:cNvPr>
          <p:cNvSpPr txBox="1"/>
          <p:nvPr/>
        </p:nvSpPr>
        <p:spPr>
          <a:xfrm>
            <a:off x="301137" y="4422513"/>
            <a:ext cx="7165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BONSEY LANE AND LOOP ROAD WOKING FC MATCH DAY</a:t>
            </a:r>
          </a:p>
          <a:p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PARKING AND CONGESTION WILL BE EXACERBATED BY LARGER STADIUM, FREQUENCY OF USE AND SIGNIFICANT LACK OF PARKING PROVISION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Picture 5" descr="A car parked on the side of a road&#10;&#10;Description automatically generated">
            <a:extLst>
              <a:ext uri="{FF2B5EF4-FFF2-40B4-BE49-F238E27FC236}">
                <a16:creationId xmlns:a16="http://schemas.microsoft.com/office/drawing/2014/main" id="{51795CDE-6FEA-4AC9-B86C-BFFFA6A8E6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98" t="-5020" r="5398" b="39588"/>
          <a:stretch/>
        </p:blipFill>
        <p:spPr>
          <a:xfrm>
            <a:off x="6902407" y="-237067"/>
            <a:ext cx="4764659" cy="642255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B4C95A-4CEF-48FE-A8B9-EA9EB8191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D24D-D058-458B-9A71-C35AB60426D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308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 parked on the side of a building&#10;&#10;Description automatically generated">
            <a:extLst>
              <a:ext uri="{FF2B5EF4-FFF2-40B4-BE49-F238E27FC236}">
                <a16:creationId xmlns:a16="http://schemas.microsoft.com/office/drawing/2014/main" id="{B579540E-B17D-4F24-A970-C66779B5D7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69" b="280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A819FA-09B5-4E13-8BBA-DBB6589921E2}"/>
              </a:ext>
            </a:extLst>
          </p:cNvPr>
          <p:cNvSpPr txBox="1"/>
          <p:nvPr/>
        </p:nvSpPr>
        <p:spPr>
          <a:xfrm>
            <a:off x="6556379" y="144796"/>
            <a:ext cx="5464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highlight>
                  <a:srgbClr val="FF0000"/>
                </a:highlight>
              </a:rPr>
              <a:t>MATCH DAY PARKING WITH AVERAGE OF 1800 FANS</a:t>
            </a:r>
            <a:r>
              <a:rPr lang="en-GB" dirty="0">
                <a:solidFill>
                  <a:schemeClr val="bg1"/>
                </a:solidFill>
              </a:rPr>
              <a:t>….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D79B67-97C5-401F-99F3-A97782D7B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D24D-D058-458B-9A71-C35AB60426D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345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1CBBF8-882B-45B0-B07D-5898786A8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321" y="499100"/>
            <a:ext cx="5659679" cy="5859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D00830-AF38-4DED-B853-D5B213325021}"/>
              </a:ext>
            </a:extLst>
          </p:cNvPr>
          <p:cNvSpPr txBox="1"/>
          <p:nvPr/>
        </p:nvSpPr>
        <p:spPr>
          <a:xfrm>
            <a:off x="6400800" y="1690123"/>
            <a:ext cx="53548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OFSTED OUTSTANDING NURSERY AND PRE-SCHOOL VITAL ASSET FOR LOCAL FAMILIES – WILL NOT BE </a:t>
            </a:r>
          </a:p>
          <a:p>
            <a:r>
              <a:rPr lang="en-GB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RE-SITED IF PLANNING APPROVED</a:t>
            </a:r>
            <a:endParaRPr lang="en-US" sz="2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C32EDB-47EE-4D54-8C5F-27A4B7914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D24D-D058-458B-9A71-C35AB60426D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00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F246A-8C3D-4A1C-A868-90E2E4564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119" y="5805181"/>
            <a:ext cx="11732637" cy="78710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‘NOW OR NEVER’ CAMPAIGN IS DEVELOPER PR SPIN, NOT SUPPORTED BY WOKING FC CLUB CHAIRMAN QUOTED OCTOBER 2019 NON-LEAGUE PAPER</a:t>
            </a:r>
          </a:p>
        </p:txBody>
      </p:sp>
      <p:pic>
        <p:nvPicPr>
          <p:cNvPr id="5" name="Picture 4" descr="A person in a newspaper&#10;&#10;Description automatically generated">
            <a:extLst>
              <a:ext uri="{FF2B5EF4-FFF2-40B4-BE49-F238E27FC236}">
                <a16:creationId xmlns:a16="http://schemas.microsoft.com/office/drawing/2014/main" id="{17BEBC4A-703E-4544-9B40-F83295CC53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0" b="2"/>
          <a:stretch/>
        </p:blipFill>
        <p:spPr>
          <a:xfrm>
            <a:off x="188119" y="294803"/>
            <a:ext cx="3732213" cy="5313363"/>
          </a:xfrm>
          <a:prstGeom prst="rect">
            <a:avLst/>
          </a:prstGeom>
        </p:spPr>
      </p:pic>
      <p:pic>
        <p:nvPicPr>
          <p:cNvPr id="7" name="Picture 6" descr="A close up of a newspaper&#10;&#10;Description automatically generated">
            <a:extLst>
              <a:ext uri="{FF2B5EF4-FFF2-40B4-BE49-F238E27FC236}">
                <a16:creationId xmlns:a16="http://schemas.microsoft.com/office/drawing/2014/main" id="{5913E77D-BF91-4476-9589-D063AABAC9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" t="22929" r="1988" b="27567"/>
          <a:stretch/>
        </p:blipFill>
        <p:spPr>
          <a:xfrm>
            <a:off x="4149725" y="313338"/>
            <a:ext cx="7624763" cy="531336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20CC60-A6F1-4951-B982-8A28C960C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D24D-D058-458B-9A71-C35AB60426D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32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0D5C5-C5D3-44F1-B1D1-1D5C87B3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746" y="2766218"/>
            <a:ext cx="6851121" cy="1325563"/>
          </a:xfrm>
        </p:spPr>
        <p:txBody>
          <a:bodyPr>
            <a:noAutofit/>
          </a:bodyPr>
          <a:lstStyle/>
          <a:p>
            <a:pPr algn="ctr"/>
            <a:r>
              <a:rPr lang="en-GB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Lack of evidence to suggest new 50% larger stadium will secure more fans – especially given Covid-19 impact on large public activity. </a:t>
            </a:r>
            <a:br>
              <a:rPr lang="en-GB" sz="2800" b="1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Same argument as the 1990s still applies!</a:t>
            </a:r>
            <a:endParaRPr lang="en-US" sz="2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6348E2-1B3C-44AD-8B6A-66A5EA0F0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121" y="158750"/>
            <a:ext cx="4619625" cy="633412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D7FB26-47BB-4358-A3D2-D8CCE4B19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D24D-D058-458B-9A71-C35AB60426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898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328B12-5D99-45EE-9172-6BCB106C6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96" y="240686"/>
            <a:ext cx="5603929" cy="5597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197C4C-332F-47B5-B9C1-F4A9041B4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892" y="1253331"/>
            <a:ext cx="5807704" cy="435133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0263B98-044D-4642-94FE-9AF283171400}"/>
              </a:ext>
            </a:extLst>
          </p:cNvPr>
          <p:cNvSpPr/>
          <p:nvPr/>
        </p:nvSpPr>
        <p:spPr>
          <a:xfrm>
            <a:off x="5130800" y="762000"/>
            <a:ext cx="6468533" cy="284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60C6D0-724E-429B-B2A1-9249031E7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D24D-D058-458B-9A71-C35AB60426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41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newspaper&#10;&#10;Description automatically generated">
            <a:extLst>
              <a:ext uri="{FF2B5EF4-FFF2-40B4-BE49-F238E27FC236}">
                <a16:creationId xmlns:a16="http://schemas.microsoft.com/office/drawing/2014/main" id="{06322D4D-85A5-42C8-9065-5305E51001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0" r="2895" b="14594"/>
          <a:stretch/>
        </p:blipFill>
        <p:spPr>
          <a:xfrm>
            <a:off x="343528" y="327454"/>
            <a:ext cx="5969723" cy="6203092"/>
          </a:xfrm>
          <a:prstGeom prst="rect">
            <a:avLst/>
          </a:prstGeom>
        </p:spPr>
      </p:pic>
      <p:pic>
        <p:nvPicPr>
          <p:cNvPr id="5" name="Picture 4" descr="A close up of a newspaper&#10;&#10;Description automatically generated">
            <a:extLst>
              <a:ext uri="{FF2B5EF4-FFF2-40B4-BE49-F238E27FC236}">
                <a16:creationId xmlns:a16="http://schemas.microsoft.com/office/drawing/2014/main" id="{AAD905DA-0DE1-4C98-8087-D39E94B6FC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5" t="12612" r="9303" b="14595"/>
          <a:stretch/>
        </p:blipFill>
        <p:spPr>
          <a:xfrm>
            <a:off x="6697362" y="327454"/>
            <a:ext cx="5097589" cy="620309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97A304-9E3D-484E-A317-64DE26B81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D24D-D058-458B-9A71-C35AB60426D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648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newspaper, text, woman&#10;&#10;Description automatically generated">
            <a:extLst>
              <a:ext uri="{FF2B5EF4-FFF2-40B4-BE49-F238E27FC236}">
                <a16:creationId xmlns:a16="http://schemas.microsoft.com/office/drawing/2014/main" id="{F609EE37-66DC-461C-BAED-184D693532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02" y="518527"/>
            <a:ext cx="5373175" cy="5820941"/>
          </a:xfrm>
        </p:spPr>
      </p:pic>
      <p:pic>
        <p:nvPicPr>
          <p:cNvPr id="6" name="Picture 5" descr="A close up of a newspaper&#10;&#10;Description automatically generated">
            <a:extLst>
              <a:ext uri="{FF2B5EF4-FFF2-40B4-BE49-F238E27FC236}">
                <a16:creationId xmlns:a16="http://schemas.microsoft.com/office/drawing/2014/main" id="{4665ED19-62C8-48AD-A34E-6FB0D44030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96"/>
          <a:stretch/>
        </p:blipFill>
        <p:spPr>
          <a:xfrm>
            <a:off x="6230223" y="518528"/>
            <a:ext cx="5389491" cy="582094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A55ED4-B0FF-4529-9994-FFE652834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D24D-D058-458B-9A71-C35AB60426D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31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3FD52-F48B-4F28-9880-D65E255CB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7E334C86-FCF5-45E3-AE69-44A4EDAA92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365125"/>
            <a:ext cx="5801784" cy="4351338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43BD4A-74B4-4BB8-9E91-4049AFC1A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764" y="1145943"/>
            <a:ext cx="4672271" cy="37128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A39B4C-6B0C-45DE-9744-7795DD0A1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435" y="5006185"/>
            <a:ext cx="6324600" cy="126682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46461A-125F-4787-93CD-60504178C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D24D-D058-458B-9A71-C35AB60426D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48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16FA6-FF3E-416B-859F-AB9EAA0A5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3729" y="2725088"/>
            <a:ext cx="6870488" cy="1325563"/>
          </a:xfrm>
        </p:spPr>
        <p:txBody>
          <a:bodyPr>
            <a:noAutofit/>
          </a:bodyPr>
          <a:lstStyle/>
          <a:p>
            <a:pPr algn="ctr"/>
            <a:r>
              <a:rPr lang="en-GB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FULL COUNCIL MOTION SUPPORTED TO </a:t>
            </a:r>
            <a:br>
              <a:rPr lang="en-GB" sz="2400" b="1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RE-ASSESS THE NEEDS OF WOKING FC AND THE COMMUNITY OCTOBER 2019</a:t>
            </a:r>
            <a:br>
              <a:rPr lang="en-GB" sz="2400" b="1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br>
              <a:rPr lang="en-GB" sz="2400" b="1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HOE VALLEY RESIDENTS DISAPPOINTED TO SEE THIS WAS NOT DONE IN ANY OBJECTIVE AND COMPREHENSIVE WAY TO JUSTIFY FACILITATING A £250M LOAN AND THE APPLICATION PROCEEDING</a:t>
            </a:r>
            <a:br>
              <a:rPr lang="en-GB" sz="2400" b="1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br>
              <a:rPr lang="en-GB" sz="2400" b="1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HOW MUCH ARE WBC GOING TO HAVE TO FUND BUILD THE STADIUM ITSELF? </a:t>
            </a:r>
            <a:endParaRPr lang="en-US" sz="2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Content Placeholder 4" descr="A close up of a newspaper&#10;&#10;Description automatically generated">
            <a:extLst>
              <a:ext uri="{FF2B5EF4-FFF2-40B4-BE49-F238E27FC236}">
                <a16:creationId xmlns:a16="http://schemas.microsoft.com/office/drawing/2014/main" id="{C9EFDCCC-A92F-4D4D-AA3F-2E3E3F7A24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5" y="222540"/>
            <a:ext cx="4747994" cy="633066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1148CE-CB42-4A11-BCCE-FE812E323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D24D-D058-458B-9A71-C35AB60426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48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newspaper&#10;&#10;Description automatically generated">
            <a:extLst>
              <a:ext uri="{FF2B5EF4-FFF2-40B4-BE49-F238E27FC236}">
                <a16:creationId xmlns:a16="http://schemas.microsoft.com/office/drawing/2014/main" id="{79FE20B8-AA2C-43E3-8785-4D374857F8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79" y="444843"/>
            <a:ext cx="4476236" cy="5968314"/>
          </a:xfrm>
          <a:prstGeom prst="rect">
            <a:avLst/>
          </a:prstGeom>
        </p:spPr>
      </p:pic>
      <p:pic>
        <p:nvPicPr>
          <p:cNvPr id="5" name="Picture 4" descr="A close up of a newspaper&#10;&#10;Description automatically generated">
            <a:extLst>
              <a:ext uri="{FF2B5EF4-FFF2-40B4-BE49-F238E27FC236}">
                <a16:creationId xmlns:a16="http://schemas.microsoft.com/office/drawing/2014/main" id="{40C519EE-891A-4B39-B524-5852E0896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864" y="852616"/>
            <a:ext cx="6870357" cy="515276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EE4626-C9FC-400E-9DBA-39F8B2154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D24D-D058-458B-9A71-C35AB60426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94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273</Words>
  <Application>Microsoft Office PowerPoint</Application>
  <PresentationFormat>Widescreen</PresentationFormat>
  <Paragraphs>33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HELVETICA</vt:lpstr>
      <vt:lpstr>Office Theme</vt:lpstr>
      <vt:lpstr>PowerPoint Presentation</vt:lpstr>
      <vt:lpstr>‘NOW OR NEVER’ CAMPAIGN IS DEVELOPER PR SPIN, NOT SUPPORTED BY WOKING FC CLUB CHAIRMAN QUOTED OCTOBER 2019 NON-LEAGUE PAPER</vt:lpstr>
      <vt:lpstr>Lack of evidence to suggest new 50% larger stadium will secure more fans – especially given Covid-19 impact on large public activity.  Same argument as the 1990s still applies!</vt:lpstr>
      <vt:lpstr>PowerPoint Presentation</vt:lpstr>
      <vt:lpstr>PowerPoint Presentation</vt:lpstr>
      <vt:lpstr>PowerPoint Presentation</vt:lpstr>
      <vt:lpstr>PowerPoint Presentation</vt:lpstr>
      <vt:lpstr>FULL COUNCIL MOTION SUPPORTED TO  RE-ASSESS THE NEEDS OF WOKING FC AND THE COMMUNITY OCTOBER 2019  HOE VALLEY RESIDENTS DISAPPOINTED TO SEE THIS WAS NOT DONE IN ANY OBJECTIVE AND COMPREHENSIVE WAY TO JUSTIFY FACILITATING A £250M LOAN AND THE APPLICATION PROCEEDING  HOW MUCH ARE WBC GOING TO HAVE TO FUND BUILD THE STADIUM ITSELF?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Bowes</dc:creator>
  <cp:lastModifiedBy>Katie Bowes</cp:lastModifiedBy>
  <cp:revision>3</cp:revision>
  <dcterms:created xsi:type="dcterms:W3CDTF">2020-06-18T23:07:18Z</dcterms:created>
  <dcterms:modified xsi:type="dcterms:W3CDTF">2020-06-19T09:58:47Z</dcterms:modified>
</cp:coreProperties>
</file>